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78" r:id="rId5"/>
    <p:sldId id="280" r:id="rId6"/>
    <p:sldId id="281" r:id="rId7"/>
    <p:sldId id="267" r:id="rId8"/>
    <p:sldId id="282" r:id="rId9"/>
    <p:sldId id="283" r:id="rId10"/>
    <p:sldId id="284" r:id="rId11"/>
    <p:sldId id="285" r:id="rId12"/>
    <p:sldId id="269" r:id="rId13"/>
    <p:sldId id="286" r:id="rId14"/>
    <p:sldId id="276" r:id="rId15"/>
    <p:sldId id="288" r:id="rId16"/>
    <p:sldId id="289" r:id="rId17"/>
    <p:sldId id="287" r:id="rId18"/>
    <p:sldId id="297" r:id="rId19"/>
    <p:sldId id="290" r:id="rId20"/>
    <p:sldId id="291" r:id="rId21"/>
    <p:sldId id="296" r:id="rId22"/>
    <p:sldId id="293" r:id="rId23"/>
    <p:sldId id="294" r:id="rId24"/>
    <p:sldId id="295" r:id="rId25"/>
    <p:sldId id="266" r:id="rId26"/>
    <p:sldId id="270" r:id="rId27"/>
    <p:sldId id="277" r:id="rId28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3" autoAdjust="0"/>
    <p:restoredTop sz="94662" autoAdjust="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A551-8B78-4F23-A4B4-81C000D56BC7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4AD46-8A31-4E7D-828E-A07F63E77A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A551-8B78-4F23-A4B4-81C000D56BC7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4AD46-8A31-4E7D-828E-A07F63E77A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A551-8B78-4F23-A4B4-81C000D56BC7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4AD46-8A31-4E7D-828E-A07F63E77A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A551-8B78-4F23-A4B4-81C000D56BC7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4AD46-8A31-4E7D-828E-A07F63E77A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A551-8B78-4F23-A4B4-81C000D56BC7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4AD46-8A31-4E7D-828E-A07F63E77A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A551-8B78-4F23-A4B4-81C000D56BC7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4AD46-8A31-4E7D-828E-A07F63E77A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A551-8B78-4F23-A4B4-81C000D56BC7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4AD46-8A31-4E7D-828E-A07F63E77A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A551-8B78-4F23-A4B4-81C000D56BC7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4AD46-8A31-4E7D-828E-A07F63E77A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A551-8B78-4F23-A4B4-81C000D56BC7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4AD46-8A31-4E7D-828E-A07F63E77A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A551-8B78-4F23-A4B4-81C000D56BC7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4AD46-8A31-4E7D-828E-A07F63E77A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A551-8B78-4F23-A4B4-81C000D56BC7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4AD46-8A31-4E7D-828E-A07F63E77A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5CBA551-8B78-4F23-A4B4-81C000D56BC7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C34AD46-8A31-4E7D-828E-A07F63E77A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9" y="5805264"/>
            <a:ext cx="5040559" cy="57606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Управление закупок и внешней реализации товаров и услуг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1412776"/>
            <a:ext cx="7066787" cy="3512681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000" dirty="0" smtClean="0"/>
              <a:t>«</a:t>
            </a:r>
            <a:r>
              <a:rPr lang="ru-RU" sz="3200" dirty="0" smtClean="0"/>
              <a:t>Регламент прохождения документов при осуществлении закупок в ФГБОУ ВО «СамГТУ»</a:t>
            </a:r>
            <a:r>
              <a:rPr lang="ru-RU" sz="3000" dirty="0" smtClean="0"/>
              <a:t>»</a:t>
            </a:r>
            <a:br>
              <a:rPr lang="ru-RU" sz="3000" dirty="0" smtClean="0"/>
            </a:b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2400" b="0" dirty="0" smtClean="0"/>
              <a:t>29 ноября 2018 г</a:t>
            </a:r>
            <a:endParaRPr lang="ru-RU" sz="2400" b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9" y="332656"/>
            <a:ext cx="1944216" cy="98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8386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324" y="380789"/>
            <a:ext cx="6512511" cy="1143000"/>
          </a:xfrm>
        </p:spPr>
        <p:txBody>
          <a:bodyPr/>
          <a:lstStyle/>
          <a:p>
            <a:r>
              <a:rPr lang="ru-RU" sz="3000" dirty="0" smtClean="0"/>
              <a:t>Проект договора должен содержать: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1628800"/>
            <a:ext cx="7920880" cy="4943472"/>
          </a:xfrm>
        </p:spPr>
        <p:txBody>
          <a:bodyPr>
            <a:normAutofit fontScale="62500" lnSpcReduction="20000"/>
          </a:bodyPr>
          <a:lstStyle/>
          <a:p>
            <a:r>
              <a:rPr lang="ru-RU" sz="2000" b="1" dirty="0" smtClean="0"/>
              <a:t>данные о сторонах </a:t>
            </a:r>
            <a:r>
              <a:rPr lang="ru-RU" sz="2000" dirty="0" smtClean="0"/>
              <a:t>по договору (наименование сторон; фамилия, имя, отчество и должность подписывающего лица, ссылка на его полномочия, предоставленные учредительными документами или доверенностью; почтовые, банковские реквизиты сторон, в том числе ОГРН, ИНН, КПП, </a:t>
            </a:r>
            <a:r>
              <a:rPr lang="ru-RU" sz="2000" b="1" dirty="0" smtClean="0"/>
              <a:t>ОКПО,</a:t>
            </a:r>
            <a:r>
              <a:rPr lang="ru-RU" sz="2000" dirty="0" smtClean="0"/>
              <a:t> ОКТМО, </a:t>
            </a:r>
            <a:r>
              <a:rPr lang="ru-RU" sz="2000" b="1" dirty="0" smtClean="0"/>
              <a:t>адрес электронной почты, контактный телефон</a:t>
            </a:r>
            <a:r>
              <a:rPr lang="ru-RU" sz="2000" dirty="0" smtClean="0"/>
              <a:t>);</a:t>
            </a:r>
          </a:p>
          <a:p>
            <a:r>
              <a:rPr lang="ru-RU" sz="2000" dirty="0" smtClean="0"/>
              <a:t>-</a:t>
            </a:r>
            <a:r>
              <a:rPr lang="ru-RU" sz="2000" b="1" dirty="0" smtClean="0"/>
              <a:t>предмет договора </a:t>
            </a:r>
            <a:r>
              <a:rPr lang="ru-RU" sz="2000" dirty="0" smtClean="0"/>
              <a:t>(выполнение работ, оказание услуг, поставка товара с указанием конкретного наименования); в случае, если предметом договора является поставка сложного оборудования, выполнение работ, оказание услуг по индивидуальному заказу Университета, в составе договора обязательно наличие Технического задания;</a:t>
            </a:r>
          </a:p>
          <a:p>
            <a:r>
              <a:rPr lang="ru-RU" sz="2000" b="1" dirty="0" smtClean="0"/>
              <a:t>срок поставки</a:t>
            </a:r>
            <a:r>
              <a:rPr lang="ru-RU" sz="2000" dirty="0" smtClean="0"/>
              <a:t> товара, выполнения работ, оказания услуг </a:t>
            </a:r>
            <a:r>
              <a:rPr lang="ru-RU" sz="2000" b="1" dirty="0" smtClean="0"/>
              <a:t>и срок действия договора</a:t>
            </a:r>
            <a:r>
              <a:rPr lang="ru-RU" sz="2000" dirty="0" smtClean="0"/>
              <a:t>;</a:t>
            </a:r>
          </a:p>
          <a:p>
            <a:r>
              <a:rPr lang="ru-RU" sz="2000" b="1" dirty="0" smtClean="0"/>
              <a:t>цена</a:t>
            </a:r>
            <a:r>
              <a:rPr lang="ru-RU" sz="2000" dirty="0" smtClean="0"/>
              <a:t> договора с указанием размера применяемых налогов (если при заключении договора не представляется возможным определить количество поставляемого товара, объем работ, услуг, в договоре указывается ориентировочная цена, которая не может быть превышена в ходе его исполнения, а также цена за единицу товара, работы, услуги);</a:t>
            </a:r>
          </a:p>
          <a:p>
            <a:r>
              <a:rPr lang="ru-RU" sz="2000" b="1" dirty="0" smtClean="0"/>
              <a:t>структура цены </a:t>
            </a:r>
            <a:r>
              <a:rPr lang="ru-RU" sz="2000" dirty="0" smtClean="0"/>
              <a:t>в виде спецификации (на товар), сметного расчета (на работы) или калькуляции (на услуги);</a:t>
            </a:r>
          </a:p>
          <a:p>
            <a:r>
              <a:rPr lang="ru-RU" sz="2000" b="1" dirty="0" smtClean="0"/>
              <a:t>порядок расчетов </a:t>
            </a:r>
            <a:r>
              <a:rPr lang="ru-RU" sz="2000" dirty="0" smtClean="0"/>
              <a:t>(перечисление авансом с указанием размера авансового платежа (при этом аванс может составлять не более 30% от цены договора, за исключение случаев, предусмотренных законодательством), оплата поэтапно, оплата по факту по окончании поставки товара, выполнения работ, оказания услуг или др.);</a:t>
            </a:r>
          </a:p>
          <a:p>
            <a:r>
              <a:rPr lang="ru-RU" sz="2000" b="1" dirty="0" smtClean="0"/>
              <a:t>качество и комплектность </a:t>
            </a:r>
            <a:r>
              <a:rPr lang="ru-RU" sz="2000" dirty="0" smtClean="0"/>
              <a:t>(ссылка на ГОСТ, ОСТ, образец, особые условия, устанавливаемые договором, сведения о наличии сертификата и др.);</a:t>
            </a:r>
          </a:p>
          <a:p>
            <a:r>
              <a:rPr lang="ru-RU" sz="2000" b="1" dirty="0" smtClean="0"/>
              <a:t>ответственность сторон договора.</a:t>
            </a:r>
          </a:p>
          <a:p>
            <a:r>
              <a:rPr lang="ru-RU" sz="2100" dirty="0" smtClean="0"/>
              <a:t>В проекте договора с единственным поставщиком (подрядчиком, исполнителем) по 223-ФЗ указывается </a:t>
            </a:r>
            <a:r>
              <a:rPr lang="ru-RU" sz="2100" b="1" dirty="0" smtClean="0"/>
              <a:t>соответствующий пункт Положения о закупке, в соответствии с которым заключается договор</a:t>
            </a:r>
            <a:r>
              <a:rPr lang="ru-RU" sz="2100" dirty="0" smtClean="0"/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637" y="348134"/>
            <a:ext cx="1944687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6702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324" y="380789"/>
            <a:ext cx="6512511" cy="1143000"/>
          </a:xfrm>
        </p:spPr>
        <p:txBody>
          <a:bodyPr/>
          <a:lstStyle/>
          <a:p>
            <a:r>
              <a:rPr lang="ru-RU" sz="3200" dirty="0" smtClean="0"/>
              <a:t>Подготовленный проект договора согласовывается с: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1628800"/>
            <a:ext cx="7920880" cy="4586282"/>
          </a:xfrm>
        </p:spPr>
        <p:txBody>
          <a:bodyPr>
            <a:noAutofit/>
          </a:bodyPr>
          <a:lstStyle/>
          <a:p>
            <a:pPr lvl="0"/>
            <a:r>
              <a:rPr lang="ru-RU" sz="2400" dirty="0" smtClean="0"/>
              <a:t>1. руководителем структурного подразделения – заказчика, </a:t>
            </a:r>
          </a:p>
          <a:p>
            <a:pPr lvl="0"/>
            <a:r>
              <a:rPr lang="ru-RU" sz="2400" b="1" dirty="0" smtClean="0"/>
              <a:t>2. </a:t>
            </a:r>
            <a:r>
              <a:rPr lang="ru-RU" sz="2400" dirty="0" smtClean="0"/>
              <a:t>ПЭУ (планово-экономическое управление),</a:t>
            </a:r>
          </a:p>
          <a:p>
            <a:pPr lvl="0"/>
            <a:r>
              <a:rPr lang="ru-RU" sz="2400" b="1" dirty="0" smtClean="0"/>
              <a:t>3.</a:t>
            </a:r>
            <a:r>
              <a:rPr lang="ru-RU" sz="2400" dirty="0" smtClean="0"/>
              <a:t> </a:t>
            </a:r>
            <a:r>
              <a:rPr lang="ru-RU" sz="2400" dirty="0" err="1" smtClean="0"/>
              <a:t>УБУиФК</a:t>
            </a:r>
            <a:r>
              <a:rPr lang="ru-RU" sz="2400" dirty="0" smtClean="0"/>
              <a:t> (БУХГАЛТЕРИЯ), </a:t>
            </a:r>
          </a:p>
          <a:p>
            <a:pPr lvl="0"/>
            <a:r>
              <a:rPr lang="ru-RU" sz="2400" b="1" dirty="0" smtClean="0"/>
              <a:t>4.</a:t>
            </a:r>
            <a:r>
              <a:rPr lang="ru-RU" sz="2400" dirty="0" smtClean="0"/>
              <a:t> УЗВРТУ (ЗАКУПКИ),</a:t>
            </a:r>
          </a:p>
          <a:p>
            <a:pPr lvl="0"/>
            <a:r>
              <a:rPr lang="ru-RU" sz="2400" b="1" dirty="0" smtClean="0"/>
              <a:t>5.</a:t>
            </a:r>
            <a:r>
              <a:rPr lang="ru-RU" sz="2400" dirty="0" smtClean="0"/>
              <a:t> ПУ (ПРАВОВОЕ УПРАВЛЕНИЕ),</a:t>
            </a:r>
          </a:p>
          <a:p>
            <a:pPr>
              <a:buNone/>
            </a:pPr>
            <a:r>
              <a:rPr lang="ru-RU" sz="2400" dirty="0" smtClean="0"/>
              <a:t>и подписывается ректором Университета либо уполномоченным им лицом. При необходимости возможно дополнительное согласование проекта договора с иными должностными лицами Университета. </a:t>
            </a:r>
            <a:endParaRPr lang="ru-RU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637" y="348134"/>
            <a:ext cx="1944687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6702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324" y="380789"/>
            <a:ext cx="6512511" cy="1143000"/>
          </a:xfrm>
        </p:spPr>
        <p:txBody>
          <a:bodyPr/>
          <a:lstStyle/>
          <a:p>
            <a:r>
              <a:rPr lang="ru-RU" sz="3000" dirty="0" smtClean="0"/>
              <a:t>Регистрация договора</a:t>
            </a: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1329209"/>
            <a:ext cx="7920880" cy="4908103"/>
          </a:xfrm>
        </p:spPr>
        <p:txBody>
          <a:bodyPr>
            <a:normAutofit fontScale="85000" lnSpcReduction="10000"/>
          </a:bodyPr>
          <a:lstStyle/>
          <a:p>
            <a:r>
              <a:rPr lang="ru-RU" sz="2400" dirty="0"/>
              <a:t>Подписанный сторонами договор предоставляется в Управление закупок и внешней реализации товаров и услуг для осуществления регистрации и учета. </a:t>
            </a:r>
            <a:r>
              <a:rPr lang="ru-RU" sz="2400" b="1" dirty="0"/>
              <a:t>Договоры </a:t>
            </a:r>
            <a:r>
              <a:rPr lang="ru-RU" sz="2400" b="1"/>
              <a:t>с </a:t>
            </a:r>
            <a:r>
              <a:rPr lang="ru-RU" sz="2400" b="1" smtClean="0"/>
              <a:t>проставленной контрагентом </a:t>
            </a:r>
            <a:r>
              <a:rPr lang="ru-RU" sz="2400" b="1" dirty="0"/>
              <a:t>датой, к регистрации не принимаются</a:t>
            </a:r>
            <a:r>
              <a:rPr lang="ru-RU" sz="2400" dirty="0"/>
              <a:t>, кроме следующих случаев:</a:t>
            </a:r>
          </a:p>
          <a:p>
            <a:pPr lvl="0"/>
            <a:r>
              <a:rPr lang="ru-RU" sz="2400" dirty="0"/>
              <a:t>цена договора составляет 100 000 (сто тысяч) рублей и менее и такой договор представлен на регистрацию до окончания текущего месяца; </a:t>
            </a:r>
          </a:p>
          <a:p>
            <a:pPr lvl="0"/>
            <a:r>
              <a:rPr lang="ru-RU" sz="2400" dirty="0"/>
              <a:t>к договору прилагается расписка руководителя ЦФО-3 или иного уполномоченного лица о том, что он уведомлен об ответственности за нарушение сроков и процедуры регистрации договоров в ЕИС, установленной Кодексом об административных правонарушениях Российской Федерации, и данную ответственность берет на себя.</a:t>
            </a:r>
          </a:p>
          <a:p>
            <a:r>
              <a:rPr lang="ru-RU" sz="2400" b="1" dirty="0"/>
              <a:t>Штраф от 2 до 5 тысяч </a:t>
            </a:r>
            <a:r>
              <a:rPr lang="ru-RU" sz="2400" b="1" dirty="0" smtClean="0"/>
              <a:t>рублей (ПДД), 20 тысяч рублей (субсидии).</a:t>
            </a:r>
            <a:endParaRPr lang="ru-RU" sz="2400" b="1" dirty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637" y="348134"/>
            <a:ext cx="1944687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8731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324" y="380789"/>
            <a:ext cx="6512511" cy="1143000"/>
          </a:xfrm>
        </p:spPr>
        <p:txBody>
          <a:bodyPr/>
          <a:lstStyle/>
          <a:p>
            <a:r>
              <a:rPr lang="ru-RU" sz="3000" dirty="0" smtClean="0"/>
              <a:t>Регистрация договора</a:t>
            </a: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1329209"/>
            <a:ext cx="7920880" cy="49081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000" b="1" dirty="0" smtClean="0"/>
              <a:t>Внесение сведений о договоре в «1С: Бухгалтерия»:</a:t>
            </a:r>
          </a:p>
          <a:p>
            <a:r>
              <a:rPr lang="ru-RU" sz="3000" dirty="0" smtClean="0"/>
              <a:t>Единственный поставщик с регистрацией в ЕИС, запрос оферт, торги </a:t>
            </a:r>
          </a:p>
          <a:p>
            <a:pPr>
              <a:buFontTx/>
              <a:buChar char="-"/>
            </a:pPr>
            <a:r>
              <a:rPr lang="ru-RU" sz="3000" dirty="0" smtClean="0"/>
              <a:t>сотрудник УЗВРТУ </a:t>
            </a:r>
          </a:p>
          <a:p>
            <a:pPr>
              <a:buFontTx/>
              <a:buChar char="-"/>
            </a:pPr>
            <a:endParaRPr lang="ru-RU" sz="3000" dirty="0" smtClean="0"/>
          </a:p>
          <a:p>
            <a:r>
              <a:rPr lang="ru-RU" sz="3000" dirty="0" smtClean="0"/>
              <a:t>Единственный поставщик без регистрации в ЕИС (до 100 тыс.руб.)</a:t>
            </a:r>
          </a:p>
          <a:p>
            <a:pPr>
              <a:buNone/>
            </a:pPr>
            <a:r>
              <a:rPr lang="ru-RU" sz="3000" dirty="0" smtClean="0"/>
              <a:t> - сотрудник </a:t>
            </a:r>
            <a:r>
              <a:rPr lang="ru-RU" sz="3000" dirty="0" err="1" smtClean="0"/>
              <a:t>УБУиФК</a:t>
            </a:r>
            <a:r>
              <a:rPr lang="ru-RU" sz="3000" dirty="0" smtClean="0"/>
              <a:t>. </a:t>
            </a:r>
            <a:endParaRPr lang="ru-RU" sz="3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637" y="348134"/>
            <a:ext cx="1944687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8731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324" y="380789"/>
            <a:ext cx="6512511" cy="1143000"/>
          </a:xfrm>
        </p:spPr>
        <p:txBody>
          <a:bodyPr/>
          <a:lstStyle/>
          <a:p>
            <a:r>
              <a:rPr lang="ru-RU" sz="3000" dirty="0" smtClean="0"/>
              <a:t>Исполнение договора</a:t>
            </a: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329209"/>
            <a:ext cx="8208912" cy="524306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2400" b="1" dirty="0" smtClean="0"/>
              <a:t>Лицо, ответственное за осуществление закупок по соответствующему ЦФО, является основным исполнителем </a:t>
            </a:r>
            <a:r>
              <a:rPr lang="ru-RU" sz="2400" dirty="0" smtClean="0"/>
              <a:t>по договору со стороны Университета. В отсутствие исполнителя (увольнение, перевод на другую работу, продолжительная болезнь, командировка, отпуск), указанные функции переходят к работнику, исполняющему его обязанности в соответствии с распоряжением руководителя ЦФО-3.</a:t>
            </a:r>
          </a:p>
          <a:p>
            <a:pPr algn="just"/>
            <a:endParaRPr lang="ru-RU" sz="2400" dirty="0" smtClean="0"/>
          </a:p>
          <a:p>
            <a:pPr algn="just"/>
            <a:r>
              <a:rPr lang="ru-RU" sz="2400" b="1" dirty="0" smtClean="0"/>
              <a:t>Персональную ответственность за исполнение заключенного договора несет руководитель ЦФО-3. </a:t>
            </a:r>
            <a:r>
              <a:rPr lang="ru-RU" sz="2400" dirty="0" smtClean="0"/>
              <a:t>Руководители ЦФО-3 обеспечивают контроль несут ответственность за обеспечение работы с контрагентами по выполнению ими обязательств и работ, предусмотренных договорами, в полном объеме.</a:t>
            </a:r>
          </a:p>
          <a:p>
            <a:pPr algn="just"/>
            <a:endParaRPr lang="ru-RU" sz="2400" dirty="0" smtClean="0"/>
          </a:p>
          <a:p>
            <a:pPr algn="just"/>
            <a:r>
              <a:rPr lang="ru-RU" sz="2400" b="1" dirty="0" smtClean="0"/>
              <a:t>В случае нарушения сторонами условий договора </a:t>
            </a:r>
            <a:r>
              <a:rPr lang="ru-RU" sz="2400" dirty="0" smtClean="0"/>
              <a:t>лицо, ответственное за осуществление закупок по соответствующему ЦФО, обязано </a:t>
            </a:r>
            <a:r>
              <a:rPr lang="ru-RU" sz="2400" b="1" dirty="0" smtClean="0"/>
              <a:t>не позднее 2 рабочих дней письменно поставить в известность об этом своего руководителя </a:t>
            </a:r>
            <a:r>
              <a:rPr lang="ru-RU" sz="2400" dirty="0" smtClean="0"/>
              <a:t>и УЗВРТУ и принять меры к урегулированию вопроса в соответствии с действующим законодательством.</a:t>
            </a:r>
            <a:endParaRPr lang="ru-RU" sz="2400" b="1" dirty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637" y="348134"/>
            <a:ext cx="1944687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2211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324" y="380789"/>
            <a:ext cx="6512511" cy="1143000"/>
          </a:xfrm>
        </p:spPr>
        <p:txBody>
          <a:bodyPr/>
          <a:lstStyle/>
          <a:p>
            <a:r>
              <a:rPr lang="ru-RU" sz="3000" dirty="0" smtClean="0"/>
              <a:t>Исполнение договора</a:t>
            </a: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329209"/>
            <a:ext cx="8208912" cy="490810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 smtClean="0"/>
              <a:t>Для организации контроля исполнения обязательств </a:t>
            </a:r>
            <a:r>
              <a:rPr lang="ru-RU" dirty="0" smtClean="0"/>
              <a:t>сторон по договору лицо, ответственное за осуществление закупок по соответствующему ЦФО,  </a:t>
            </a:r>
            <a:r>
              <a:rPr lang="ru-RU" b="1" dirty="0" smtClean="0"/>
              <a:t>формирует дело, в которое подшивается копия договора со всеми приложениями, а также все материалы, имеющие отношение к процедуре подготовки закупки, и материалы, имеющие отношение к выполнению обязательств сторон по договору.</a:t>
            </a:r>
            <a:r>
              <a:rPr lang="ru-RU" dirty="0" smtClean="0"/>
              <a:t> В дальнейшем все оригиналы материалов (переписка), имеющие отношение к заключенному договору и не носящие характер прямых финансовых обязательств, хранятся в указанном деле  у лица, ответственного за осуществление закупок по соответствующему ЦФО. Оригиналы документов, носящие характер прямых финансовых обязательств, хранятся в </a:t>
            </a:r>
            <a:r>
              <a:rPr lang="ru-RU" dirty="0" err="1" smtClean="0"/>
              <a:t>УБУиФК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637" y="348134"/>
            <a:ext cx="1944687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2211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324" y="380789"/>
            <a:ext cx="6512511" cy="1143000"/>
          </a:xfrm>
        </p:spPr>
        <p:txBody>
          <a:bodyPr/>
          <a:lstStyle/>
          <a:p>
            <a:r>
              <a:rPr lang="ru-RU" sz="3000" dirty="0" smtClean="0"/>
              <a:t>Исполнение договора</a:t>
            </a: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329209"/>
            <a:ext cx="8208912" cy="4908103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b="1" dirty="0" smtClean="0"/>
              <a:t>При приемке товара лицо, ответственное за осуществление закупок по соответствующему ЦФО, обязано проверить соблюдение следующих условий в представленных контрагентом закрывающих документах:</a:t>
            </a:r>
          </a:p>
          <a:p>
            <a:r>
              <a:rPr lang="ru-RU" dirty="0" smtClean="0"/>
              <a:t>Количество и наименование товара, а также размер НДС в товарной накладной и спецификации не должны отличаться.</a:t>
            </a:r>
          </a:p>
          <a:p>
            <a:r>
              <a:rPr lang="ru-RU" dirty="0" smtClean="0"/>
              <a:t>В товарной накладной/УПД/Акте должна быть ссылка на верный номер и дату договора.</a:t>
            </a:r>
          </a:p>
          <a:p>
            <a:r>
              <a:rPr lang="ru-RU" dirty="0" smtClean="0"/>
              <a:t>Дата товарной накладной/УПД/Акта должна быть не позднее срока поставки по договору.</a:t>
            </a:r>
          </a:p>
          <a:p>
            <a:r>
              <a:rPr lang="ru-RU" dirty="0" smtClean="0"/>
              <a:t>Товарную накладную подписывает материально-ответственное лицо, но дату не ставит. Дату приемки товара ставит лицо, ответственное за осуществление закупок по соответствующему ЦФО, с учетом срока поставки по договору.</a:t>
            </a:r>
          </a:p>
          <a:p>
            <a:r>
              <a:rPr lang="ru-RU" dirty="0" smtClean="0"/>
              <a:t>Акты сдачи-приемки работ визируются лицом, ответственным за осуществление закупок по соответствующему ЦФО, руководителем структурного подразделения – заказчика и подписываются лицом, подписавшим договор, или иным уполномоченным лицом.</a:t>
            </a:r>
          </a:p>
          <a:p>
            <a:pPr algn="just"/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637" y="348134"/>
            <a:ext cx="1944687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2211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324" y="380789"/>
            <a:ext cx="6512511" cy="1143000"/>
          </a:xfrm>
        </p:spPr>
        <p:txBody>
          <a:bodyPr/>
          <a:lstStyle/>
          <a:p>
            <a:r>
              <a:rPr lang="ru-RU" sz="3000" dirty="0" smtClean="0"/>
              <a:t>Исполнение договора</a:t>
            </a: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329209"/>
            <a:ext cx="8208912" cy="490810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400" dirty="0" smtClean="0"/>
              <a:t>Весь комплект закрывающих документов по договору (Акты, товарные накладные, счета, счета-фактуры) вместе с заполненным заявлением на оплату в течение 1 (одного) рабочего дня с момента их получения от контрагента предоставляется на проверку в УЗВРТУ, а затем согласовывается в ПЭУ и </a:t>
            </a:r>
            <a:r>
              <a:rPr lang="ru-RU" sz="2400" dirty="0" err="1" smtClean="0"/>
              <a:t>УБУиФК</a:t>
            </a:r>
            <a:r>
              <a:rPr lang="ru-RU" sz="2400" dirty="0" smtClean="0"/>
              <a:t>.</a:t>
            </a:r>
          </a:p>
          <a:p>
            <a:pPr algn="just"/>
            <a:endParaRPr lang="ru-RU" sz="2400" dirty="0" smtClean="0"/>
          </a:p>
          <a:p>
            <a:pPr algn="just"/>
            <a:r>
              <a:rPr lang="ru-RU" sz="2400" dirty="0" smtClean="0"/>
              <a:t>В случае необходимости (определяется сотрудниками УЗВРТУ)  оформляется заключение экспертизы о приемке товаров, работ услуг:</a:t>
            </a:r>
          </a:p>
          <a:p>
            <a:pPr marL="502920" indent="-457200" algn="just">
              <a:buAutoNum type="arabicPeriod"/>
            </a:pPr>
            <a:r>
              <a:rPr lang="ru-RU" sz="2400" dirty="0" smtClean="0"/>
              <a:t>Внутренняя экспертиза (силами Заказчика);</a:t>
            </a:r>
          </a:p>
          <a:p>
            <a:pPr marL="502920" indent="-457200" algn="just">
              <a:buAutoNum type="arabicPeriod"/>
            </a:pPr>
            <a:r>
              <a:rPr lang="ru-RU" sz="2400" dirty="0" smtClean="0"/>
              <a:t>Экспертиза с привлечением стороннего эксперта/экспертной организации </a:t>
            </a:r>
            <a:r>
              <a:rPr lang="ru-RU" sz="2400" dirty="0" err="1" smtClean="0"/>
              <a:t>организации</a:t>
            </a:r>
            <a:r>
              <a:rPr lang="ru-RU" sz="2400" dirty="0" smtClean="0"/>
              <a:t>.</a:t>
            </a:r>
          </a:p>
          <a:p>
            <a:pPr marL="45720" indent="0" algn="just">
              <a:buNone/>
            </a:pPr>
            <a:r>
              <a:rPr lang="ru-RU" sz="2400" b="1" dirty="0" smtClean="0"/>
              <a:t>Ч.8 статьи 7.32 </a:t>
            </a:r>
            <a:r>
              <a:rPr lang="ru-RU" sz="2400" b="1" dirty="0" err="1" smtClean="0"/>
              <a:t>КоАП</a:t>
            </a:r>
            <a:r>
              <a:rPr lang="ru-RU" sz="2400" b="1" dirty="0" smtClean="0"/>
              <a:t> </a:t>
            </a:r>
          </a:p>
          <a:p>
            <a:pPr marL="45720" indent="0" algn="just">
              <a:buNone/>
            </a:pPr>
            <a:r>
              <a:rPr lang="ru-RU" sz="2400" b="1" dirty="0" smtClean="0"/>
              <a:t>за неисполнение штраф 20 тысяч рублей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637" y="348134"/>
            <a:ext cx="1944687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2211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324" y="380789"/>
            <a:ext cx="6512511" cy="1143000"/>
          </a:xfrm>
        </p:spPr>
        <p:txBody>
          <a:bodyPr/>
          <a:lstStyle/>
          <a:p>
            <a:r>
              <a:rPr lang="ru-RU" sz="3000" dirty="0" smtClean="0"/>
              <a:t>Исполнение договора</a:t>
            </a: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329209"/>
            <a:ext cx="8208912" cy="4908103"/>
          </a:xfrm>
        </p:spPr>
        <p:txBody>
          <a:bodyPr>
            <a:normAutofit/>
          </a:bodyPr>
          <a:lstStyle/>
          <a:p>
            <a:pPr lvl="0" algn="just"/>
            <a:r>
              <a:rPr lang="ru-RU" sz="2400" dirty="0" smtClean="0"/>
              <a:t>Закрывающие документы и платежные поручения, подтверждающие оплату товара, работ, услуг, представленные позднее чем через 3 (три) рабочих дня с момента их получения или формирования, принимаются только при наличии расписки руководителя ЦФО-3 или иного уполномоченного лица о том, что он уведомлен об ответственности за нарушение сроков размещения информации о приемке и оплате товара, работ, услуг, установленной договором и Кодексом об административных правонарушениях Российской Федерации, и данную ответственность берет на себя.</a:t>
            </a:r>
          </a:p>
          <a:p>
            <a:pPr marL="45720" indent="0" algn="just">
              <a:buNone/>
            </a:pPr>
            <a:endParaRPr lang="ru-RU" sz="2400" b="1" dirty="0" smtClean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637" y="348134"/>
            <a:ext cx="1944687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2211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324" y="380789"/>
            <a:ext cx="6512511" cy="1143000"/>
          </a:xfrm>
        </p:spPr>
        <p:txBody>
          <a:bodyPr/>
          <a:lstStyle/>
          <a:p>
            <a:r>
              <a:rPr lang="ru-RU" sz="3000" dirty="0" smtClean="0"/>
              <a:t>Исполнение договора</a:t>
            </a: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329209"/>
            <a:ext cx="8208912" cy="4908103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В случае, если предметом договора является поставка товара, материально-ответственное лицо (далее – </a:t>
            </a:r>
            <a:r>
              <a:rPr lang="ru-RU" sz="2400" b="1" dirty="0" smtClean="0"/>
              <a:t>МОЛ</a:t>
            </a:r>
            <a:r>
              <a:rPr lang="ru-RU" sz="2400" dirty="0" smtClean="0"/>
              <a:t>) отдела, кафедры, лаборатории в составе ЦФО-3 </a:t>
            </a:r>
            <a:r>
              <a:rPr lang="ru-RU" sz="2400" b="1" dirty="0" smtClean="0"/>
              <a:t>обязано</a:t>
            </a:r>
            <a:r>
              <a:rPr lang="ru-RU" sz="2400" dirty="0" smtClean="0"/>
              <a:t> в установленном порядке</a:t>
            </a:r>
            <a:r>
              <a:rPr lang="ru-RU" sz="2400" b="1" dirty="0" smtClean="0"/>
              <a:t> в срок не позднее 3 (трех) дней со дня получения товара оформить на складе требование-накладную и поставить полученные материальные ценности на учет в материальном отделе </a:t>
            </a:r>
            <a:r>
              <a:rPr lang="ru-RU" sz="2400" b="1" dirty="0" err="1" smtClean="0"/>
              <a:t>УБУиФК</a:t>
            </a:r>
            <a:r>
              <a:rPr lang="ru-RU" sz="2400" b="1" dirty="0" smtClean="0"/>
              <a:t>.</a:t>
            </a:r>
            <a:endParaRPr lang="ru-RU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637" y="348134"/>
            <a:ext cx="1944687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2211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81611"/>
            <a:ext cx="6512511" cy="1143000"/>
          </a:xfrm>
        </p:spPr>
        <p:txBody>
          <a:bodyPr/>
          <a:lstStyle/>
          <a:p>
            <a:pPr lvl="1"/>
            <a:r>
              <a:rPr lang="ru-RU" sz="3600" dirty="0" smtClean="0"/>
              <a:t>Регламент определяет порядок: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132856"/>
            <a:ext cx="8568952" cy="4248472"/>
          </a:xfrm>
        </p:spPr>
        <p:txBody>
          <a:bodyPr/>
          <a:lstStyle/>
          <a:p>
            <a:r>
              <a:rPr lang="ru-RU" sz="2400" dirty="0" smtClean="0"/>
              <a:t>- подготовки и согласования служебной записки на закупку;</a:t>
            </a:r>
          </a:p>
          <a:p>
            <a:r>
              <a:rPr lang="ru-RU" sz="2400" dirty="0" smtClean="0"/>
              <a:t>- подготовки проектов договоров, в которых Университет выступает Заказчиком;</a:t>
            </a:r>
          </a:p>
          <a:p>
            <a:r>
              <a:rPr lang="ru-RU" sz="2400" dirty="0" smtClean="0"/>
              <a:t>- согласования и заключения договоров;</a:t>
            </a:r>
          </a:p>
          <a:p>
            <a:r>
              <a:rPr lang="ru-RU" sz="2400" dirty="0" smtClean="0"/>
              <a:t>- учета и хранения заключенных договоров;</a:t>
            </a:r>
          </a:p>
          <a:p>
            <a:r>
              <a:rPr lang="ru-RU" sz="2400" dirty="0" smtClean="0"/>
              <a:t>- ведения договоров (обеспечения со стороны Университета исполнения обязательств сторон);</a:t>
            </a:r>
          </a:p>
          <a:p>
            <a:r>
              <a:rPr lang="ru-RU" sz="2400" dirty="0" smtClean="0"/>
              <a:t>- контроля за исполнением договоров.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611" y="332656"/>
            <a:ext cx="1944687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6867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324" y="380789"/>
            <a:ext cx="6512511" cy="1143000"/>
          </a:xfrm>
        </p:spPr>
        <p:txBody>
          <a:bodyPr/>
          <a:lstStyle/>
          <a:p>
            <a:r>
              <a:rPr lang="ru-RU" sz="3000" dirty="0" smtClean="0"/>
              <a:t>Изменение договора</a:t>
            </a: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329209"/>
            <a:ext cx="8208912" cy="4908103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sz="2400" b="1" dirty="0" smtClean="0"/>
              <a:t>В случае необходимости изменения </a:t>
            </a:r>
            <a:r>
              <a:rPr lang="ru-RU" sz="2400" dirty="0" smtClean="0"/>
              <a:t>механизма, сроков или объемов исполнения обязательств </a:t>
            </a:r>
            <a:r>
              <a:rPr lang="ru-RU" sz="2400" b="1" dirty="0" smtClean="0"/>
              <a:t>стороны могут разработать дополнительное соглашение</a:t>
            </a:r>
            <a:r>
              <a:rPr lang="ru-RU" sz="2400" dirty="0" smtClean="0"/>
              <a:t>, которое подлежит согласованию, заключению и учету в порядке, что и основной договор. Основанием для оформления дополнительного соглашения к договору является служебная записка с обоснованием необходимости изменения условий договора, составленная лицом, ответственным за осуществление закупок по соответствующему ЦФО, с подписью руководителя ЦФО-3. Такая записка передается на рассмотрение в УЗВРТУ и </a:t>
            </a:r>
            <a:r>
              <a:rPr lang="ru-RU" sz="2400" b="1" dirty="0" smtClean="0"/>
              <a:t>в случае отсутствия в законодательстве о закупках запрета на изменение необходимых условий договора</a:t>
            </a:r>
            <a:r>
              <a:rPr lang="ru-RU" sz="2400" dirty="0" smtClean="0"/>
              <a:t>, такая записка визируется руководителем УЗВРТУ и передается  ректору или иному уполномоченному им лицу для наложения резолюции. </a:t>
            </a:r>
            <a:r>
              <a:rPr lang="ru-RU" sz="2400" b="1" dirty="0" smtClean="0"/>
              <a:t>Оформление дополнительных соглашений к договору, срок действия которого истек, не допускается.</a:t>
            </a:r>
            <a:endParaRPr lang="ru-RU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637" y="348134"/>
            <a:ext cx="1944687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2211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324" y="380789"/>
            <a:ext cx="6512511" cy="1143000"/>
          </a:xfrm>
        </p:spPr>
        <p:txBody>
          <a:bodyPr/>
          <a:lstStyle/>
          <a:p>
            <a:r>
              <a:rPr lang="ru-RU" sz="3000" dirty="0" smtClean="0"/>
              <a:t>Изменение договора</a:t>
            </a: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329209"/>
            <a:ext cx="8208912" cy="531450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000" b="1" dirty="0" smtClean="0"/>
              <a:t>Заказчик по согласованию с участником при исполнении договора (223-ФЗ) вправе изменить:</a:t>
            </a:r>
          </a:p>
          <a:p>
            <a:pPr algn="just"/>
            <a:r>
              <a:rPr lang="ru-RU" sz="2000" dirty="0" smtClean="0"/>
              <a:t>1) предусмотренный договором объем закупаемой продукции не более чем на 30% (тридцать процентов). При увеличении объема закупаемой продукции Заказчик по согласованию с участником вправе изменить первоначальную цену договора соответственно изменяемому объему продукции, а при внесении соответствующих изменений в договор в связи </a:t>
            </a:r>
            <a:br>
              <a:rPr lang="ru-RU" sz="2000" dirty="0" smtClean="0"/>
            </a:br>
            <a:r>
              <a:rPr lang="ru-RU" sz="2000" dirty="0" smtClean="0"/>
              <a:t>с сокращением объема закупаемой продукции Заказчик обязан изменить цену договора указанным образом;</a:t>
            </a:r>
          </a:p>
          <a:p>
            <a:pPr algn="just"/>
            <a:r>
              <a:rPr lang="ru-RU" sz="2000" dirty="0" smtClean="0"/>
              <a:t>2) сроки исполнения обязательств по договору, в случае если необходимость изменения сроков вызвана обстоятельствами непреодолимой силы или просрочкой выполнения Заказчиком своих обязательств по договору;</a:t>
            </a:r>
          </a:p>
          <a:p>
            <a:pPr algn="just"/>
            <a:r>
              <a:rPr lang="ru-RU" sz="2000" dirty="0" smtClean="0"/>
              <a:t>3) цену договора:</a:t>
            </a:r>
          </a:p>
          <a:p>
            <a:pPr algn="just"/>
            <a:r>
              <a:rPr lang="ru-RU" sz="2000" dirty="0" smtClean="0"/>
              <a:t>путем ее уменьшения без изменения иных условий исполнения договора,</a:t>
            </a:r>
          </a:p>
          <a:p>
            <a:pPr algn="just"/>
            <a:r>
              <a:rPr lang="ru-RU" sz="2000" dirty="0" smtClean="0"/>
              <a:t>в случае инфляционного роста цен на основании показателей прогнозного индекса дефлятора, публикуемого Министерством экономического развития Российской </a:t>
            </a:r>
            <a:r>
              <a:rPr lang="ru-RU" sz="2000" dirty="0" err="1" smtClean="0"/>
              <a:t>Федерациилибо</a:t>
            </a:r>
            <a:r>
              <a:rPr lang="ru-RU" sz="2000" dirty="0" smtClean="0"/>
              <a:t> другими источниками информации, заслуживающими доверия,</a:t>
            </a:r>
          </a:p>
          <a:p>
            <a:pPr algn="just"/>
            <a:r>
              <a:rPr lang="ru-RU" sz="2000" dirty="0" smtClean="0"/>
              <a:t>в случае изменения в соответствии с законодательством Российской Федерации регулируемых государством цен (тарифов).</a:t>
            </a:r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>
              <a:buNone/>
            </a:pPr>
            <a:r>
              <a:rPr lang="ru-RU" sz="2000" dirty="0" smtClean="0"/>
              <a:t>При исполнении договора по согласованию Заказчика с поставщиком (подрядчиком, исполнителем) допускается поставка (использование) товара, качество, технические и функциональные характеристики (потребительские свойства) которого являются улучшенными по сравнению с таким качеством и такими характеристиками товара, указанными в договоре.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637" y="348134"/>
            <a:ext cx="1944687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2211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324" y="380789"/>
            <a:ext cx="6512511" cy="1143000"/>
          </a:xfrm>
        </p:spPr>
        <p:txBody>
          <a:bodyPr/>
          <a:lstStyle/>
          <a:p>
            <a:r>
              <a:rPr lang="ru-RU" sz="3000" dirty="0" smtClean="0"/>
              <a:t>Исполнение договора</a:t>
            </a: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329209"/>
            <a:ext cx="8208912" cy="4908103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Приемка и оплата товара, работ, услуг по договору, срок действия которого истек, допускается в исключительных случаях, под личную ответственность руководителя ЦФО-3, с предоставлением пояснительной записки и предоставлением оправдательных документов, а также расписки, руководителя ЦФО-3 или иного уполномоченного лица о том, что он уведомлен об ответственности за нарушение сроков приемки и оплаты товара, работ, услуг, установленной договором и Кодексом об административных правонарушениях Российской Федерации, и данную ответственность берет на себя.</a:t>
            </a:r>
            <a:endParaRPr lang="ru-RU" sz="24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637" y="348134"/>
            <a:ext cx="1944687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2211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324" y="380789"/>
            <a:ext cx="6512511" cy="1143000"/>
          </a:xfrm>
        </p:spPr>
        <p:txBody>
          <a:bodyPr/>
          <a:lstStyle/>
          <a:p>
            <a:r>
              <a:rPr lang="ru-RU" sz="3000" dirty="0" smtClean="0"/>
              <a:t>Исполнение договора</a:t>
            </a: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329209"/>
            <a:ext cx="8208912" cy="490810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2400" dirty="0" smtClean="0"/>
              <a:t>В случае, если на момент окончания срока исполнения обязательств контрагентом по договору товар (работу, услуги) поставлен (выполнены, оказаны) не в полном объеме и оформление дополнительного соглашения о продлении срока не возможно или нецелесообразно, </a:t>
            </a:r>
            <a:r>
              <a:rPr lang="ru-RU" sz="2400" b="1" dirty="0" smtClean="0"/>
              <a:t>договор должен быть расторгнут.</a:t>
            </a:r>
            <a:r>
              <a:rPr lang="ru-RU" sz="2400" dirty="0" smtClean="0"/>
              <a:t> Соглашение о расторжении договора подлежит согласованию, заключению и учету в том же порядке, что и основной договор, при этом такое соглашение должно быть оформлено до истечения срока действия договора. Основанием для оформления соглашения о расторжении договора является служебная записка с обоснованием причин расторжения, указанием суммы, подлежащей оплате по договору, и суммы неисполненных обязательств (при необходимости составляется акт сверки взаиморасчетов с контрагентом), составленная лицом, ответственным за осуществление закупок по соответствующему ЦФО, с подписью руководителя ЦФО-3, визой УЗВРТУ и положительной резолюцией ректора или иного уполномоченного им лица.</a:t>
            </a:r>
            <a:endParaRPr lang="ru-RU" sz="24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637" y="348134"/>
            <a:ext cx="1944687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2211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324" y="380789"/>
            <a:ext cx="6512511" cy="1143000"/>
          </a:xfrm>
        </p:spPr>
        <p:txBody>
          <a:bodyPr/>
          <a:lstStyle/>
          <a:p>
            <a:r>
              <a:rPr lang="ru-RU" sz="3000" dirty="0" smtClean="0"/>
              <a:t>Исполнение договора</a:t>
            </a: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329209"/>
            <a:ext cx="8208912" cy="4908103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>При невыполнении Контрагентом полностью или частично своих обязательств по договору лицо,  ответственное за осуществление закупок по соответствующему ЦФО, совместно с УЗВРТУ и ПУ оформляет </a:t>
            </a:r>
            <a:r>
              <a:rPr lang="ru-RU" sz="2000" dirty="0" err="1" smtClean="0"/>
              <a:t>претензионно-исковые</a:t>
            </a:r>
            <a:r>
              <a:rPr lang="ru-RU" sz="2000" dirty="0" smtClean="0"/>
              <a:t> документы для направления их Контрагенту и в арбитражный суд с целью обеспечения выполнения принятых на себя контрагентом обязательств и возмещения нанесенных им Университету убытков. Основанием для подготовки </a:t>
            </a:r>
            <a:r>
              <a:rPr lang="ru-RU" sz="2000" dirty="0" err="1" smtClean="0"/>
              <a:t>претензионно-исковых</a:t>
            </a:r>
            <a:r>
              <a:rPr lang="ru-RU" sz="2000" dirty="0" smtClean="0"/>
              <a:t> документов является служебная записка с объяснением сути нарушений исполнения обязательств по договору, составленная лицом, ответственным за осуществление закупок по соответствующему ЦФО, с подписью руководителя ЦФО-3 резолюцией ректора Университета  или иного уполномоченного им лица.</a:t>
            </a:r>
            <a:endParaRPr lang="ru-RU" sz="24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637" y="348134"/>
            <a:ext cx="1944687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2211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324" y="380789"/>
            <a:ext cx="6512511" cy="1143000"/>
          </a:xfrm>
        </p:spPr>
        <p:txBody>
          <a:bodyPr/>
          <a:lstStyle/>
          <a:p>
            <a:r>
              <a:rPr lang="ru-RU" sz="3000" dirty="0" smtClean="0"/>
              <a:t>Исполнение договора</a:t>
            </a: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2132856"/>
            <a:ext cx="7920880" cy="4104456"/>
          </a:xfrm>
        </p:spPr>
        <p:txBody>
          <a:bodyPr>
            <a:normAutofit/>
          </a:bodyPr>
          <a:lstStyle/>
          <a:p>
            <a:r>
              <a:rPr lang="ru-RU" sz="2400" b="1" dirty="0"/>
              <a:t>Нарушение должностным лицом заказчика срока и порядка оплаты товаров</a:t>
            </a:r>
          </a:p>
          <a:p>
            <a:r>
              <a:rPr lang="ru-RU" sz="2400" dirty="0"/>
              <a:t>Ежеквартальный отчет в прокуратуру о нарушении сроков исполнения и оплаты заключенных договоров</a:t>
            </a:r>
          </a:p>
          <a:p>
            <a:endParaRPr lang="ru-RU" sz="2400" dirty="0"/>
          </a:p>
          <a:p>
            <a:pPr marL="45720" indent="0">
              <a:buNone/>
            </a:pPr>
            <a:r>
              <a:rPr lang="ru-RU" sz="2400" b="1" dirty="0"/>
              <a:t>Статья 7.32.5 КоАП</a:t>
            </a:r>
          </a:p>
          <a:p>
            <a:pPr marL="45720" indent="0">
              <a:buNone/>
            </a:pPr>
            <a:r>
              <a:rPr lang="ru-RU" sz="2400" b="1" dirty="0"/>
              <a:t>Штраф от 30 до 50 тысяч рублей, повторно – дисквалификация на 1-2 года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637" y="348134"/>
            <a:ext cx="1944687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9413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324" y="380789"/>
            <a:ext cx="6512511" cy="1143000"/>
          </a:xfrm>
        </p:spPr>
        <p:txBody>
          <a:bodyPr/>
          <a:lstStyle/>
          <a:p>
            <a:r>
              <a:rPr lang="ru-RU" dirty="0" smtClean="0"/>
              <a:t>Изменения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1329209"/>
            <a:ext cx="7920880" cy="490810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400" dirty="0" smtClean="0"/>
              <a:t>Приказом ректора будут утверждены лица, ответственные за работу каждого ЦФО по планированию и осуществлению закупок. </a:t>
            </a:r>
          </a:p>
          <a:p>
            <a:pPr algn="just"/>
            <a:r>
              <a:rPr lang="ru-RU" sz="2400" dirty="0" smtClean="0"/>
              <a:t>Согласно приказа ректора от 29.01.2018 г. № 1</a:t>
            </a:r>
            <a:r>
              <a:rPr lang="en-US" sz="2400" dirty="0" smtClean="0"/>
              <a:t>/</a:t>
            </a:r>
            <a:r>
              <a:rPr lang="ru-RU" sz="2400" dirty="0" smtClean="0"/>
              <a:t>34 персональную ответственность за нарушения, допущенные в соответствующем ЦФО при ведении документации, обеспечивающей планирование финансово-хозяйственной деятельности и осуществление закупок для нужд вверенного подразделения, несут руководители ЦФО третьего уровня.</a:t>
            </a:r>
            <a:endParaRPr lang="ru-RU" sz="2400" dirty="0"/>
          </a:p>
          <a:p>
            <a:pPr algn="just"/>
            <a:r>
              <a:rPr lang="ru-RU" sz="2400" b="1" dirty="0"/>
              <a:t>Штраф </a:t>
            </a:r>
            <a:r>
              <a:rPr lang="ru-RU" sz="2400" b="1" dirty="0" smtClean="0"/>
              <a:t>за несвоевременное предоставление документов от </a:t>
            </a:r>
            <a:r>
              <a:rPr lang="ru-RU" sz="2400" b="1" dirty="0"/>
              <a:t>2 до 5 тысяч </a:t>
            </a:r>
            <a:r>
              <a:rPr lang="ru-RU" sz="2400" b="1" dirty="0" smtClean="0"/>
              <a:t>рублей, за </a:t>
            </a:r>
            <a:r>
              <a:rPr lang="ru-RU" sz="2400" b="1" dirty="0" err="1" smtClean="0"/>
              <a:t>непредоставление</a:t>
            </a:r>
            <a:r>
              <a:rPr lang="ru-RU" sz="2400" b="1" dirty="0" smtClean="0"/>
              <a:t> от 30 до 50 тысяч</a:t>
            </a:r>
            <a:r>
              <a:rPr lang="ru-RU" sz="2400" b="1" dirty="0"/>
              <a:t> </a:t>
            </a:r>
            <a:r>
              <a:rPr lang="ru-RU" sz="2400" b="1" dirty="0" smtClean="0"/>
              <a:t>(223-ФЗ), 20 тысяч рублей (44-ФЗ).</a:t>
            </a:r>
            <a:endParaRPr lang="ru-RU" sz="2400" b="1" dirty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637" y="348134"/>
            <a:ext cx="1944687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7404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637" y="348134"/>
            <a:ext cx="1944687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5610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7298" y="332656"/>
            <a:ext cx="6512511" cy="1143000"/>
          </a:xfrm>
        </p:spPr>
        <p:txBody>
          <a:bodyPr/>
          <a:lstStyle/>
          <a:p>
            <a:r>
              <a:rPr lang="ru-RU" sz="3000" dirty="0" smtClean="0"/>
              <a:t>Как найти Регламент на сайте</a:t>
            </a:r>
            <a:r>
              <a:rPr lang="ru-RU" sz="3000" dirty="0"/>
              <a:t/>
            </a:r>
            <a:br>
              <a:rPr lang="ru-RU" sz="3000" dirty="0"/>
            </a:br>
            <a:endParaRPr lang="ru-RU" sz="3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637" y="379175"/>
            <a:ext cx="1944687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user\Desktop\29.11\Рисунок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571612"/>
            <a:ext cx="7832943" cy="48942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6041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7298" y="332656"/>
            <a:ext cx="6512511" cy="1143000"/>
          </a:xfrm>
        </p:spPr>
        <p:txBody>
          <a:bodyPr/>
          <a:lstStyle/>
          <a:p>
            <a:r>
              <a:rPr lang="ru-RU" sz="3000" dirty="0" smtClean="0"/>
              <a:t>Как найти Регламент на сайте </a:t>
            </a:r>
            <a:r>
              <a:rPr lang="ru-RU" sz="3000" dirty="0"/>
              <a:t/>
            </a:r>
            <a:br>
              <a:rPr lang="ru-RU" sz="3000" dirty="0"/>
            </a:br>
            <a:endParaRPr lang="ru-RU" sz="3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637" y="379175"/>
            <a:ext cx="1944687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user\Desktop\29.11\Рисунок2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85785" y="1571612"/>
            <a:ext cx="8015169" cy="5010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6041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7298" y="332656"/>
            <a:ext cx="6512511" cy="1143000"/>
          </a:xfrm>
        </p:spPr>
        <p:txBody>
          <a:bodyPr/>
          <a:lstStyle/>
          <a:p>
            <a:r>
              <a:rPr lang="ru-RU" sz="3000" dirty="0" smtClean="0"/>
              <a:t>Как найти Регламент на сайте </a:t>
            </a:r>
            <a:r>
              <a:rPr lang="ru-RU" sz="3000" dirty="0"/>
              <a:t/>
            </a:r>
            <a:br>
              <a:rPr lang="ru-RU" sz="3000" dirty="0"/>
            </a:br>
            <a:endParaRPr lang="ru-RU" sz="3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637" y="379175"/>
            <a:ext cx="1944687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user\Desktop\29.11\Рисунок3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7224" y="1643050"/>
            <a:ext cx="7678634" cy="48021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6041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7298" y="332656"/>
            <a:ext cx="6512511" cy="1143000"/>
          </a:xfrm>
        </p:spPr>
        <p:txBody>
          <a:bodyPr/>
          <a:lstStyle/>
          <a:p>
            <a:r>
              <a:rPr lang="ru-RU" sz="3000" dirty="0" smtClean="0"/>
              <a:t>Как найти Регламент на сайте </a:t>
            </a:r>
            <a:r>
              <a:rPr lang="ru-RU" sz="3000" dirty="0"/>
              <a:t/>
            </a:r>
            <a:br>
              <a:rPr lang="ru-RU" sz="3000" dirty="0"/>
            </a:br>
            <a:endParaRPr lang="ru-RU" sz="3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637" y="379175"/>
            <a:ext cx="1944687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user\Desktop\29.11\Рисунок4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7224" y="1643050"/>
            <a:ext cx="7715304" cy="48231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6041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324" y="380789"/>
            <a:ext cx="6512511" cy="1143000"/>
          </a:xfrm>
        </p:spPr>
        <p:txBody>
          <a:bodyPr/>
          <a:lstStyle/>
          <a:p>
            <a:r>
              <a:rPr lang="ru-RU" dirty="0" smtClean="0"/>
              <a:t>Изменения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1628800"/>
            <a:ext cx="2244218" cy="501491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Изменилась форма служебной записки:</a:t>
            </a:r>
          </a:p>
          <a:p>
            <a:pPr marL="45720" indent="0">
              <a:buNone/>
            </a:pPr>
            <a:r>
              <a:rPr lang="ru-RU" sz="2000" dirty="0" smtClean="0"/>
              <a:t>Наименование, предельная цена, причина (цель).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637" y="348134"/>
            <a:ext cx="1944687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1372064"/>
            <a:ext cx="4225473" cy="548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66702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324" y="380789"/>
            <a:ext cx="6512511" cy="1143000"/>
          </a:xfrm>
        </p:spPr>
        <p:txBody>
          <a:bodyPr/>
          <a:lstStyle/>
          <a:p>
            <a:r>
              <a:rPr lang="ru-RU" dirty="0" smtClean="0"/>
              <a:t>Изменения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1628800"/>
            <a:ext cx="7920880" cy="5040560"/>
          </a:xfrm>
        </p:spPr>
        <p:txBody>
          <a:bodyPr>
            <a:normAutofit fontScale="85000" lnSpcReduction="10000"/>
          </a:bodyPr>
          <a:lstStyle/>
          <a:p>
            <a:r>
              <a:rPr lang="ru-RU" sz="2400" dirty="0" smtClean="0"/>
              <a:t>Служебная записка оформляется для закупки на любую сумму</a:t>
            </a:r>
          </a:p>
          <a:p>
            <a:pPr marL="45720" indent="0">
              <a:buNone/>
            </a:pPr>
            <a:endParaRPr lang="ru-RU" sz="2400" dirty="0"/>
          </a:p>
          <a:p>
            <a:r>
              <a:rPr lang="ru-RU" sz="2400" dirty="0"/>
              <a:t>Подписи:</a:t>
            </a:r>
          </a:p>
          <a:p>
            <a:pPr marL="45720" indent="0">
              <a:buNone/>
            </a:pPr>
            <a:r>
              <a:rPr lang="ru-RU" sz="2400" dirty="0"/>
              <a:t>Руководитель структурного подразделения, ЦФО-3, ЦФО-2, ПЭУ, </a:t>
            </a:r>
            <a:r>
              <a:rPr lang="ru-RU" sz="2400" dirty="0" smtClean="0"/>
              <a:t>ректор</a:t>
            </a:r>
          </a:p>
          <a:p>
            <a:pPr marL="45720" indent="0">
              <a:buNone/>
            </a:pPr>
            <a:endParaRPr lang="ru-RU" sz="2400" dirty="0"/>
          </a:p>
          <a:p>
            <a:r>
              <a:rPr lang="ru-RU" sz="2400" dirty="0"/>
              <a:t>На основании подписанной служебной записки УЗВРТУ определяет способ закупки</a:t>
            </a:r>
          </a:p>
          <a:p>
            <a:pPr marL="45720" lvl="0" indent="0">
              <a:buNone/>
            </a:pPr>
            <a:r>
              <a:rPr lang="ru-RU" sz="2400" dirty="0" smtClean="0"/>
              <a:t>1. Конкурентный </a:t>
            </a:r>
            <a:r>
              <a:rPr lang="ru-RU" sz="2400" dirty="0"/>
              <a:t>(торги)</a:t>
            </a:r>
          </a:p>
          <a:p>
            <a:pPr marL="45720" indent="0">
              <a:buNone/>
            </a:pPr>
            <a:r>
              <a:rPr lang="ru-RU" sz="2400" dirty="0" smtClean="0"/>
              <a:t>-Предоставляется </a:t>
            </a:r>
            <a:r>
              <a:rPr lang="ru-RU" sz="2400" dirty="0"/>
              <a:t>ТЗ/</a:t>
            </a:r>
            <a:r>
              <a:rPr lang="ru-RU" sz="2400" dirty="0" err="1"/>
              <a:t>Спецификация+Обоснование</a:t>
            </a:r>
            <a:r>
              <a:rPr lang="ru-RU" sz="2400" dirty="0"/>
              <a:t> цены</a:t>
            </a:r>
          </a:p>
          <a:p>
            <a:pPr marL="45720" lvl="0" indent="0">
              <a:buNone/>
            </a:pPr>
            <a:r>
              <a:rPr lang="ru-RU" sz="2400" dirty="0" smtClean="0"/>
              <a:t>2. Закупка </a:t>
            </a:r>
            <a:r>
              <a:rPr lang="ru-RU" sz="2400" dirty="0"/>
              <a:t>у единственного поставщика (ЕП)</a:t>
            </a:r>
          </a:p>
          <a:p>
            <a:pPr marL="45720" indent="0">
              <a:buNone/>
            </a:pPr>
            <a:r>
              <a:rPr lang="ru-RU" sz="2400" dirty="0" smtClean="0"/>
              <a:t>-Предоставляется </a:t>
            </a:r>
            <a:r>
              <a:rPr lang="ru-RU" sz="2400" dirty="0"/>
              <a:t>проект договора + обоснование выбора поставщика (обоснование цены и почему не проводятся торги)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637" y="348134"/>
            <a:ext cx="1944687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6702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324" y="357166"/>
            <a:ext cx="6512511" cy="1166623"/>
          </a:xfrm>
        </p:spPr>
        <p:txBody>
          <a:bodyPr/>
          <a:lstStyle/>
          <a:p>
            <a:r>
              <a:rPr lang="ru-RU" sz="3000" dirty="0" smtClean="0"/>
              <a:t>Распределение ответственности</a:t>
            </a: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1628800"/>
            <a:ext cx="7920880" cy="504056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 случае, если УЗВРТУ установлен способ закупки «торги», после получения пакета документов сотрудники УЗВРТУ осуществляют полный цикл мероприятий по планированию, организации и проведению закупки, заключению договора.</a:t>
            </a:r>
          </a:p>
          <a:p>
            <a:pPr>
              <a:buNone/>
            </a:pPr>
            <a:endParaRPr lang="ru-RU" sz="2000" dirty="0" smtClean="0"/>
          </a:p>
          <a:p>
            <a:r>
              <a:rPr lang="ru-RU" sz="2000" dirty="0" smtClean="0"/>
              <a:t>В случае, если УЗВРТУ установлен способ закупки «у единственного поставщика» (далее - ЕП), лицо, ответственное за осуществление закупок по соответствующему ЦФО, оформляет совместно с Контрагентом проект договора и согласовывает его в соответствии с требованиями Регламента.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637" y="348134"/>
            <a:ext cx="1944687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6702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1477</TotalTime>
  <Words>1903</Words>
  <Application>Microsoft Office PowerPoint</Application>
  <PresentationFormat>Экран (4:3)</PresentationFormat>
  <Paragraphs>117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Воздушный поток</vt:lpstr>
      <vt:lpstr>«Регламент прохождения документов при осуществлении закупок в ФГБОУ ВО «СамГТУ»»  29 ноября 2018 г</vt:lpstr>
      <vt:lpstr>Регламент определяет порядок:</vt:lpstr>
      <vt:lpstr>Как найти Регламент на сайте </vt:lpstr>
      <vt:lpstr>Как найти Регламент на сайте  </vt:lpstr>
      <vt:lpstr>Как найти Регламент на сайте  </vt:lpstr>
      <vt:lpstr>Как найти Регламент на сайте  </vt:lpstr>
      <vt:lpstr>Изменения</vt:lpstr>
      <vt:lpstr>Изменения</vt:lpstr>
      <vt:lpstr>Распределение ответственности</vt:lpstr>
      <vt:lpstr>Проект договора должен содержать:</vt:lpstr>
      <vt:lpstr>Подготовленный проект договора согласовывается с:</vt:lpstr>
      <vt:lpstr>Регистрация договора</vt:lpstr>
      <vt:lpstr>Регистрация договора</vt:lpstr>
      <vt:lpstr>Исполнение договора</vt:lpstr>
      <vt:lpstr>Исполнение договора</vt:lpstr>
      <vt:lpstr>Исполнение договора</vt:lpstr>
      <vt:lpstr>Исполнение договора</vt:lpstr>
      <vt:lpstr>Исполнение договора</vt:lpstr>
      <vt:lpstr>Исполнение договора</vt:lpstr>
      <vt:lpstr>Изменение договора</vt:lpstr>
      <vt:lpstr>Изменение договора</vt:lpstr>
      <vt:lpstr>Исполнение договора</vt:lpstr>
      <vt:lpstr>Исполнение договора</vt:lpstr>
      <vt:lpstr>Исполнение договора</vt:lpstr>
      <vt:lpstr>Исполнение договора</vt:lpstr>
      <vt:lpstr>Изменения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Порядок заключения договоров</dc:title>
  <dc:creator>Персии Принц</dc:creator>
  <cp:lastModifiedBy>user</cp:lastModifiedBy>
  <cp:revision>100</cp:revision>
  <dcterms:created xsi:type="dcterms:W3CDTF">2018-05-21T07:51:51Z</dcterms:created>
  <dcterms:modified xsi:type="dcterms:W3CDTF">2018-11-29T08:59:29Z</dcterms:modified>
</cp:coreProperties>
</file>